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423" r:id="rId2"/>
    <p:sldId id="467" r:id="rId3"/>
    <p:sldId id="490" r:id="rId4"/>
    <p:sldId id="424" r:id="rId5"/>
    <p:sldId id="513" r:id="rId6"/>
    <p:sldId id="509" r:id="rId7"/>
    <p:sldId id="514" r:id="rId8"/>
    <p:sldId id="510" r:id="rId9"/>
    <p:sldId id="517" r:id="rId10"/>
    <p:sldId id="518" r:id="rId11"/>
    <p:sldId id="519" r:id="rId12"/>
    <p:sldId id="520" r:id="rId13"/>
    <p:sldId id="489" r:id="rId14"/>
  </p:sldIdLst>
  <p:sldSz cx="9144000" cy="5143500" type="screen16x9"/>
  <p:notesSz cx="6858000" cy="9144000"/>
  <p:embeddedFontLst>
    <p:embeddedFont>
      <p:font typeface="Open Sans" panose="020B0604020202020204" charset="0"/>
      <p:regular r:id="rId17"/>
      <p:bold r:id="rId18"/>
      <p:italic r:id="rId19"/>
    </p:embeddedFont>
    <p:embeddedFont>
      <p:font typeface="Cinzel" panose="020B0604020202020204" charset="0"/>
      <p:regular r:id="rId20"/>
    </p:embeddedFont>
    <p:embeddedFont>
      <p:font typeface="Tahoma" panose="020B0604030504040204" pitchFamily="34" charset="0"/>
      <p:regular r:id="rId21"/>
      <p:bold r:id="rId22"/>
    </p:embeddedFont>
  </p:embeddedFontLst>
  <p:custDataLst>
    <p:tags r:id="rId23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11" userDrawn="1">
          <p15:clr>
            <a:srgbClr val="A4A3A4"/>
          </p15:clr>
        </p15:guide>
        <p15:guide id="2" orient="horz" pos="2707" userDrawn="1">
          <p15:clr>
            <a:srgbClr val="A4A3A4"/>
          </p15:clr>
        </p15:guide>
        <p15:guide id="3" pos="2880" userDrawn="1">
          <p15:clr>
            <a:srgbClr val="A4A3A4"/>
          </p15:clr>
        </p15:guide>
        <p15:guide id="4" orient="horz" pos="116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哒哒 熊猫" initials="哒哒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9C5BE"/>
    <a:srgbClr val="FBB885"/>
    <a:srgbClr val="AD8555"/>
    <a:srgbClr val="FDDABF"/>
    <a:srgbClr val="CEE7E4"/>
    <a:srgbClr val="FFFEF9"/>
    <a:srgbClr val="CEB69A"/>
    <a:srgbClr val="B0D8D3"/>
    <a:srgbClr val="DEEFED"/>
    <a:srgbClr val="FDE9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614" autoAdjust="0"/>
    <p:restoredTop sz="94660"/>
  </p:normalViewPr>
  <p:slideViewPr>
    <p:cSldViewPr snapToGrid="0" showGuides="1">
      <p:cViewPr varScale="1">
        <p:scale>
          <a:sx n="116" d="100"/>
          <a:sy n="116" d="100"/>
        </p:scale>
        <p:origin x="446" y="91"/>
      </p:cViewPr>
      <p:guideLst>
        <p:guide orient="horz" pos="2811"/>
        <p:guide orient="horz" pos="2707"/>
        <p:guide pos="2880"/>
        <p:guide orient="horz" pos="1164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2923" y="6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tags" Target="tags/tag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Open Sans" panose="020B0606030504020204" charset="0"/>
              <a:ea typeface="Open Sans" panose="020B0606030504020204" charset="0"/>
              <a:cs typeface="Open Sans" panose="020B0606030504020204" charset="0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9C52E3-5160-4105-9DEC-6617FF6BA5B1}" type="datetimeFigureOut">
              <a:rPr lang="zh-CN" altLang="en-US" smtClean="0">
                <a:latin typeface="Open Sans" panose="020B0606030504020204" charset="0"/>
                <a:ea typeface="Open Sans" panose="020B0606030504020204" charset="0"/>
                <a:cs typeface="Open Sans" panose="020B0606030504020204" charset="0"/>
              </a:rPr>
              <a:t>2025/5/28</a:t>
            </a:fld>
            <a:endParaRPr lang="zh-CN" altLang="en-US">
              <a:latin typeface="Open Sans" panose="020B0606030504020204" charset="0"/>
              <a:ea typeface="Open Sans" panose="020B0606030504020204" charset="0"/>
              <a:cs typeface="Open Sans" panose="020B0606030504020204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Open Sans" panose="020B0606030504020204" charset="0"/>
              <a:ea typeface="Open Sans" panose="020B0606030504020204" charset="0"/>
              <a:cs typeface="Open Sans" panose="020B0606030504020204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A82E6B-6079-4FBD-944C-D58E234235D6}" type="slidenum">
              <a:rPr lang="zh-CN" altLang="en-US" smtClean="0">
                <a:latin typeface="Open Sans" panose="020B0606030504020204" charset="0"/>
                <a:ea typeface="Open Sans" panose="020B0606030504020204" charset="0"/>
                <a:cs typeface="Open Sans" panose="020B0606030504020204" charset="0"/>
              </a:rPr>
              <a:t>‹#›</a:t>
            </a:fld>
            <a:endParaRPr lang="zh-CN" altLang="en-US">
              <a:latin typeface="Open Sans" panose="020B0606030504020204" charset="0"/>
              <a:ea typeface="Open Sans" panose="020B0606030504020204" charset="0"/>
              <a:cs typeface="Open Sans" panose="020B0606030504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Open Sans" panose="020B0606030504020204" charset="0"/>
                <a:ea typeface="Open Sans" panose="020B0606030504020204" charset="0"/>
                <a:cs typeface="Open Sans" panose="020B0606030504020204" charset="0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Open Sans" panose="020B0606030504020204" charset="0"/>
                <a:ea typeface="Open Sans" panose="020B0606030504020204" charset="0"/>
                <a:cs typeface="Open Sans" panose="020B0606030504020204" charset="0"/>
              </a:defRPr>
            </a:lvl1pPr>
          </a:lstStyle>
          <a:p>
            <a:fld id="{D2A48B96-639E-45A3-A0BA-2464DFDB1FAA}" type="datetimeFigureOut">
              <a:rPr lang="zh-CN" altLang="en-US" smtClean="0"/>
              <a:t>2025/5/28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Open Sans" panose="020B0606030504020204" charset="0"/>
                <a:ea typeface="Open Sans" panose="020B0606030504020204" charset="0"/>
                <a:cs typeface="Open Sans" panose="020B0606030504020204" charset="0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Open Sans" panose="020B0606030504020204" charset="0"/>
                <a:ea typeface="Open Sans" panose="020B0606030504020204" charset="0"/>
                <a:cs typeface="Open Sans" panose="020B0606030504020204" charset="0"/>
              </a:defRPr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49728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Open Sans" panose="020B0606030504020204" charset="0"/>
        <a:ea typeface="Open Sans" panose="020B0606030504020204" charset="0"/>
        <a:cs typeface="Open Sans" panose="020B0606030504020204" charset="0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Open Sans" panose="020B0606030504020204" charset="0"/>
        <a:ea typeface="Open Sans" panose="020B0606030504020204" charset="0"/>
        <a:cs typeface="Open Sans" panose="020B0606030504020204" charset="0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Open Sans" panose="020B0606030504020204" charset="0"/>
        <a:ea typeface="Open Sans" panose="020B0606030504020204" charset="0"/>
        <a:cs typeface="Open Sans" panose="020B0606030504020204" charset="0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Open Sans" panose="020B0606030504020204" charset="0"/>
        <a:ea typeface="Open Sans" panose="020B0606030504020204" charset="0"/>
        <a:cs typeface="Open Sans" panose="020B0606030504020204" charset="0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Open Sans" panose="020B0606030504020204" charset="0"/>
        <a:ea typeface="Open Sans" panose="020B0606030504020204" charset="0"/>
        <a:cs typeface="Open Sans" panose="020B060603050402020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50" t="15985" r="26933" b="33197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020" r="72852" b="479"/>
          <a:stretch>
            <a:fillRect/>
          </a:stretch>
        </p:blipFill>
        <p:spPr>
          <a:xfrm>
            <a:off x="1" y="0"/>
            <a:ext cx="1981200" cy="156882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020" r="72852" b="479"/>
          <a:stretch>
            <a:fillRect/>
          </a:stretch>
        </p:blipFill>
        <p:spPr>
          <a:xfrm>
            <a:off x="1" y="0"/>
            <a:ext cx="1981200" cy="1568824"/>
          </a:xfrm>
          <a:prstGeom prst="rect">
            <a:avLst/>
          </a:prstGeom>
        </p:spPr>
      </p:pic>
      <p:sp>
        <p:nvSpPr>
          <p:cNvPr id="3" name="图片占位符 4"/>
          <p:cNvSpPr>
            <a:spLocks noGrp="1"/>
          </p:cNvSpPr>
          <p:nvPr>
            <p:ph type="pic" sz="quarter" idx="10"/>
          </p:nvPr>
        </p:nvSpPr>
        <p:spPr>
          <a:xfrm>
            <a:off x="0" y="1241319"/>
            <a:ext cx="2203097" cy="228319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" name="矩形 1"/>
          <p:cNvSpPr/>
          <p:nvPr userDrawn="1"/>
        </p:nvSpPr>
        <p:spPr>
          <a:xfrm>
            <a:off x="2303830" y="1240970"/>
            <a:ext cx="2217804" cy="2276669"/>
          </a:xfrm>
          <a:prstGeom prst="rect">
            <a:avLst/>
          </a:prstGeom>
          <a:solidFill>
            <a:srgbClr val="FBB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Open Sans" panose="020B0606030504020204" charset="0"/>
            </a:endParaRPr>
          </a:p>
        </p:txBody>
      </p:sp>
      <p:sp>
        <p:nvSpPr>
          <p:cNvPr id="6" name="图片占位符 4"/>
          <p:cNvSpPr>
            <a:spLocks noGrp="1"/>
          </p:cNvSpPr>
          <p:nvPr>
            <p:ph type="pic" sz="quarter" idx="11"/>
          </p:nvPr>
        </p:nvSpPr>
        <p:spPr>
          <a:xfrm>
            <a:off x="4622367" y="1241319"/>
            <a:ext cx="2203097" cy="228319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6926196" y="1240970"/>
            <a:ext cx="2217804" cy="2276669"/>
          </a:xfrm>
          <a:prstGeom prst="rect">
            <a:avLst/>
          </a:prstGeom>
          <a:solidFill>
            <a:srgbClr val="89C5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Open Sans" panose="020B0606030504020204" charset="0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矩形 1"/>
          <p:cNvSpPr/>
          <p:nvPr userDrawn="1"/>
        </p:nvSpPr>
        <p:spPr>
          <a:xfrm>
            <a:off x="200025" y="250420"/>
            <a:ext cx="8743950" cy="4642661"/>
          </a:xfrm>
          <a:prstGeom prst="rect">
            <a:avLst/>
          </a:prstGeom>
          <a:solidFill>
            <a:srgbClr val="EFEE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Open Sans" panose="020B0606030504020204" charset="0"/>
            </a:endParaRPr>
          </a:p>
        </p:txBody>
      </p:sp>
      <p:sp>
        <p:nvSpPr>
          <p:cNvPr id="5" name="图片占位符 4"/>
          <p:cNvSpPr>
            <a:spLocks noGrp="1"/>
          </p:cNvSpPr>
          <p:nvPr>
            <p:ph type="pic" sz="quarter" idx="10"/>
          </p:nvPr>
        </p:nvSpPr>
        <p:spPr>
          <a:xfrm>
            <a:off x="267705" y="1392718"/>
            <a:ext cx="4262437" cy="147637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矩形 5"/>
          <p:cNvSpPr/>
          <p:nvPr userDrawn="1"/>
        </p:nvSpPr>
        <p:spPr>
          <a:xfrm>
            <a:off x="4597166" y="1392572"/>
            <a:ext cx="4177717" cy="1510019"/>
          </a:xfrm>
          <a:prstGeom prst="rect">
            <a:avLst/>
          </a:prstGeom>
          <a:solidFill>
            <a:srgbClr val="A47D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Open Sans" panose="020B0606030504020204" charset="0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矩形 1"/>
          <p:cNvSpPr/>
          <p:nvPr userDrawn="1"/>
        </p:nvSpPr>
        <p:spPr>
          <a:xfrm>
            <a:off x="200025" y="250420"/>
            <a:ext cx="8743950" cy="4642661"/>
          </a:xfrm>
          <a:prstGeom prst="rect">
            <a:avLst/>
          </a:prstGeom>
          <a:solidFill>
            <a:srgbClr val="EFEE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Open Sans" panose="020B0606030504020204" charset="0"/>
            </a:endParaRPr>
          </a:p>
        </p:txBody>
      </p:sp>
      <p:sp>
        <p:nvSpPr>
          <p:cNvPr id="4" name="矩形: 圆角 3"/>
          <p:cNvSpPr/>
          <p:nvPr userDrawn="1"/>
        </p:nvSpPr>
        <p:spPr>
          <a:xfrm>
            <a:off x="711924" y="1574074"/>
            <a:ext cx="2005149" cy="2592978"/>
          </a:xfrm>
          <a:prstGeom prst="roundRect">
            <a:avLst>
              <a:gd name="adj" fmla="val 9501"/>
            </a:avLst>
          </a:prstGeom>
          <a:solidFill>
            <a:srgbClr val="A47D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Open Sans" panose="020B0606030504020204" charset="0"/>
            </a:endParaRPr>
          </a:p>
        </p:txBody>
      </p:sp>
      <p:sp>
        <p:nvSpPr>
          <p:cNvPr id="5" name="图片占位符 4"/>
          <p:cNvSpPr>
            <a:spLocks noGrp="1"/>
          </p:cNvSpPr>
          <p:nvPr>
            <p:ph type="pic" sz="quarter" idx="10"/>
          </p:nvPr>
        </p:nvSpPr>
        <p:spPr>
          <a:xfrm>
            <a:off x="819352" y="1723661"/>
            <a:ext cx="1790292" cy="941161"/>
          </a:xfrm>
          <a:prstGeom prst="roundRect">
            <a:avLst>
              <a:gd name="adj" fmla="val 15279"/>
            </a:avLst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椭圆 5"/>
          <p:cNvSpPr/>
          <p:nvPr userDrawn="1"/>
        </p:nvSpPr>
        <p:spPr>
          <a:xfrm>
            <a:off x="1417319" y="3814355"/>
            <a:ext cx="574765" cy="574765"/>
          </a:xfrm>
          <a:prstGeom prst="ellipse">
            <a:avLst/>
          </a:prstGeom>
          <a:solidFill>
            <a:srgbClr val="A47D69"/>
          </a:solidFill>
          <a:ln w="38100">
            <a:solidFill>
              <a:srgbClr val="EFEEE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Open Sans" panose="020B0606030504020204" charset="0"/>
            </a:endParaRPr>
          </a:p>
        </p:txBody>
      </p:sp>
      <p:sp>
        <p:nvSpPr>
          <p:cNvPr id="7" name="矩形: 圆角 6"/>
          <p:cNvSpPr/>
          <p:nvPr userDrawn="1"/>
        </p:nvSpPr>
        <p:spPr>
          <a:xfrm>
            <a:off x="3579221" y="1574074"/>
            <a:ext cx="2005149" cy="2592978"/>
          </a:xfrm>
          <a:prstGeom prst="roundRect">
            <a:avLst>
              <a:gd name="adj" fmla="val 9501"/>
            </a:avLst>
          </a:prstGeom>
          <a:solidFill>
            <a:srgbClr val="A47D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Open Sans" panose="020B0606030504020204" charset="0"/>
            </a:endParaRPr>
          </a:p>
        </p:txBody>
      </p:sp>
      <p:sp>
        <p:nvSpPr>
          <p:cNvPr id="8" name="图片占位符 4"/>
          <p:cNvSpPr>
            <a:spLocks noGrp="1"/>
          </p:cNvSpPr>
          <p:nvPr>
            <p:ph type="pic" sz="quarter" idx="11"/>
          </p:nvPr>
        </p:nvSpPr>
        <p:spPr>
          <a:xfrm>
            <a:off x="3686649" y="1723661"/>
            <a:ext cx="1790292" cy="941161"/>
          </a:xfrm>
          <a:prstGeom prst="roundRect">
            <a:avLst>
              <a:gd name="adj" fmla="val 15279"/>
            </a:avLst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椭圆 8"/>
          <p:cNvSpPr/>
          <p:nvPr userDrawn="1"/>
        </p:nvSpPr>
        <p:spPr>
          <a:xfrm>
            <a:off x="4284616" y="3814355"/>
            <a:ext cx="574765" cy="574765"/>
          </a:xfrm>
          <a:prstGeom prst="ellipse">
            <a:avLst/>
          </a:prstGeom>
          <a:solidFill>
            <a:srgbClr val="A47D69"/>
          </a:solidFill>
          <a:ln w="38100">
            <a:solidFill>
              <a:srgbClr val="EFEEE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Open Sans" panose="020B0606030504020204" charset="0"/>
            </a:endParaRPr>
          </a:p>
        </p:txBody>
      </p:sp>
      <p:sp>
        <p:nvSpPr>
          <p:cNvPr id="10" name="矩形: 圆角 9"/>
          <p:cNvSpPr/>
          <p:nvPr userDrawn="1"/>
        </p:nvSpPr>
        <p:spPr>
          <a:xfrm>
            <a:off x="6446519" y="1574074"/>
            <a:ext cx="2005149" cy="2592978"/>
          </a:xfrm>
          <a:prstGeom prst="roundRect">
            <a:avLst>
              <a:gd name="adj" fmla="val 9501"/>
            </a:avLst>
          </a:prstGeom>
          <a:solidFill>
            <a:srgbClr val="A47D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Open Sans" panose="020B0606030504020204" charset="0"/>
            </a:endParaRPr>
          </a:p>
        </p:txBody>
      </p:sp>
      <p:sp>
        <p:nvSpPr>
          <p:cNvPr id="11" name="图片占位符 4"/>
          <p:cNvSpPr>
            <a:spLocks noGrp="1"/>
          </p:cNvSpPr>
          <p:nvPr>
            <p:ph type="pic" sz="quarter" idx="12"/>
          </p:nvPr>
        </p:nvSpPr>
        <p:spPr>
          <a:xfrm>
            <a:off x="6553947" y="1723661"/>
            <a:ext cx="1790292" cy="941161"/>
          </a:xfrm>
          <a:prstGeom prst="roundRect">
            <a:avLst>
              <a:gd name="adj" fmla="val 15279"/>
            </a:avLst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2" name="椭圆 11"/>
          <p:cNvSpPr/>
          <p:nvPr userDrawn="1"/>
        </p:nvSpPr>
        <p:spPr>
          <a:xfrm>
            <a:off x="7151914" y="3814355"/>
            <a:ext cx="574765" cy="574765"/>
          </a:xfrm>
          <a:prstGeom prst="ellipse">
            <a:avLst/>
          </a:prstGeom>
          <a:solidFill>
            <a:srgbClr val="A47D69"/>
          </a:solidFill>
          <a:ln w="38100">
            <a:solidFill>
              <a:srgbClr val="EFEEE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Open Sans" panose="020B0606030504020204" charset="0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.xml"/><Relationship Id="rId1" Type="http://schemas.openxmlformats.org/officeDocument/2006/relationships/tags" Target="../tags/tag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/>
          <p:cNvSpPr/>
          <p:nvPr/>
        </p:nvSpPr>
        <p:spPr bwMode="auto">
          <a:xfrm>
            <a:off x="650875" y="1539875"/>
            <a:ext cx="7842250" cy="1198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Mini Project-II </a:t>
            </a:r>
            <a:r>
              <a:rPr lang="en-I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(ID201B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)</a:t>
            </a: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/>
            </a:r>
            <a:b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</a:br>
            <a:r>
              <a:rPr lang="en-US" altLang="en-IN" sz="240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Odd</a:t>
            </a: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Semester</a:t>
            </a:r>
            <a:b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</a:b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Session 2024-25</a:t>
            </a:r>
            <a:endParaRPr lang="zh-CN" altLang="en-US" sz="2400" kern="100" dirty="0">
              <a:solidFill>
                <a:srgbClr val="AD8555"/>
              </a:solidFill>
              <a:latin typeface="Cinzel" panose="00000500000000000000" charset="0"/>
              <a:ea typeface="Open Sans" panose="020B0606030504020204" charset="0"/>
              <a:cs typeface="Cinzel" panose="00000500000000000000" charset="0"/>
            </a:endParaRPr>
          </a:p>
        </p:txBody>
      </p:sp>
      <p:sp>
        <p:nvSpPr>
          <p:cNvPr id="80" name="文本框 79"/>
          <p:cNvSpPr txBox="1"/>
          <p:nvPr/>
        </p:nvSpPr>
        <p:spPr>
          <a:xfrm>
            <a:off x="3995057" y="4664984"/>
            <a:ext cx="1153886" cy="22987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kumimoji="0" sz="4800" b="0" i="0" u="none" strike="noStrike" cap="none" spc="0" normalizeH="0" baseline="0">
                <a:ln>
                  <a:noFill/>
                </a:ln>
                <a:solidFill>
                  <a:srgbClr val="FFF8DC"/>
                </a:solidFill>
                <a:effectLst/>
                <a:uLnTx/>
                <a:uFillTx/>
                <a:latin typeface="华文细黑" panose="02010600040101010101" charset="-122"/>
                <a:ea typeface="Microsoft YaHei Light" panose="020B0502040204020203" charset="-122"/>
              </a:defRPr>
            </a:lvl1pPr>
          </a:lstStyle>
          <a:p>
            <a:pPr algn="ctr"/>
            <a:r>
              <a:rPr lang="en-US" altLang="zh-CN" sz="900">
                <a:solidFill>
                  <a:srgbClr val="A47D69"/>
                </a:solidFill>
                <a:latin typeface="Open Sans" panose="020B0606030504020204" charset="0"/>
                <a:ea typeface="Open Sans" panose="020B0606030504020204" charset="0"/>
                <a:cs typeface="Open Sans" panose="020B0606030504020204" charset="0"/>
              </a:rPr>
              <a:t>Add a main point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1384300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1414145" y="2894330"/>
            <a:ext cx="740092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altLang="en-GB" sz="2400" b="1" spc="-1" dirty="0">
                <a:solidFill>
                  <a:schemeClr val="dk1"/>
                </a:solidFill>
                <a:latin typeface="Times New Roman" panose="02020603050405020304" pitchFamily="18" charset="0"/>
                <a:ea typeface="Manrope"/>
                <a:cs typeface="Times New Roman" panose="02020603050405020304" pitchFamily="18" charset="0"/>
                <a:sym typeface="+mn-ea"/>
              </a:rPr>
              <a:t>                               </a:t>
            </a:r>
            <a:r>
              <a:rPr lang="en-GB" sz="2400" b="1" spc="-1" dirty="0" err="1" smtClean="0">
                <a:solidFill>
                  <a:schemeClr val="dk1"/>
                </a:solidFill>
                <a:latin typeface="Times New Roman" panose="02020603050405020304" pitchFamily="18" charset="0"/>
                <a:ea typeface="Manrope"/>
                <a:cs typeface="Times New Roman" panose="02020603050405020304" pitchFamily="18" charset="0"/>
                <a:sym typeface="+mn-ea"/>
              </a:rPr>
              <a:t>BugBuster</a:t>
            </a:r>
            <a:r>
              <a:rPr lang="en-GB" sz="2400" b="1" spc="-1" dirty="0" smtClean="0">
                <a:solidFill>
                  <a:schemeClr val="dk1"/>
                </a:solidFill>
                <a:latin typeface="Times New Roman" panose="02020603050405020304" pitchFamily="18" charset="0"/>
                <a:ea typeface="Manrope"/>
                <a:cs typeface="Times New Roman" panose="02020603050405020304" pitchFamily="18" charset="0"/>
                <a:sym typeface="+mn-ea"/>
              </a:rPr>
              <a:t> </a:t>
            </a:r>
            <a:endParaRPr lang="en-GB" sz="2400" b="1" spc="-1" dirty="0">
              <a:solidFill>
                <a:schemeClr val="dk1"/>
              </a:solidFill>
              <a:latin typeface="Times New Roman" panose="02020603050405020304" pitchFamily="18" charset="0"/>
              <a:ea typeface="Manrope"/>
              <a:cs typeface="Times New Roman" panose="02020603050405020304" pitchFamily="18" charset="0"/>
              <a:sym typeface="+mn-ea"/>
            </a:endParaRPr>
          </a:p>
          <a:p>
            <a:pPr algn="l"/>
            <a:endParaRPr lang="en-US" altLang="en-GB" sz="1200" b="1" spc="-1" dirty="0">
              <a:solidFill>
                <a:schemeClr val="dk1"/>
              </a:solidFill>
              <a:latin typeface="Times New Roman" panose="02020603050405020304" pitchFamily="18" charset="0"/>
              <a:ea typeface="Manrope"/>
              <a:cs typeface="Times New Roman" panose="02020603050405020304" pitchFamily="18" charset="0"/>
              <a:sym typeface="+mn-ea"/>
            </a:endParaRPr>
          </a:p>
          <a:p>
            <a:pPr algn="l"/>
            <a:r>
              <a:rPr lang="en-US" altLang="en-GB" sz="1200" b="1" spc="-1" dirty="0">
                <a:solidFill>
                  <a:schemeClr val="dk1"/>
                </a:solidFill>
                <a:latin typeface="Times New Roman" panose="02020603050405020304" pitchFamily="18" charset="0"/>
                <a:ea typeface="Manrope"/>
                <a:cs typeface="Times New Roman" panose="02020603050405020304" pitchFamily="18" charset="0"/>
                <a:sym typeface="+mn-ea"/>
              </a:rPr>
              <a:t>By </a:t>
            </a:r>
            <a:r>
              <a:rPr lang="en-US" altLang="en-GB" sz="1200" b="1" spc="-1" dirty="0" smtClean="0">
                <a:solidFill>
                  <a:schemeClr val="dk1"/>
                </a:solidFill>
                <a:latin typeface="Times New Roman" panose="02020603050405020304" pitchFamily="18" charset="0"/>
                <a:ea typeface="Manrope"/>
                <a:cs typeface="Times New Roman" panose="02020603050405020304" pitchFamily="18" charset="0"/>
                <a:sym typeface="+mn-ea"/>
              </a:rPr>
              <a:t>:-</a:t>
            </a:r>
          </a:p>
          <a:p>
            <a:r>
              <a:rPr lang="en-US" altLang="en-GB" sz="1200" b="1" spc="-1" dirty="0">
                <a:solidFill>
                  <a:schemeClr val="dk1"/>
                </a:solidFill>
                <a:latin typeface="Times New Roman" panose="02020603050405020304" pitchFamily="18" charset="0"/>
                <a:ea typeface="Manrope"/>
                <a:cs typeface="Times New Roman" panose="02020603050405020304" pitchFamily="18" charset="0"/>
                <a:sym typeface="+mn-ea"/>
              </a:rPr>
              <a:t>Name – Bishop Tyagi, Roll No -202410116100050</a:t>
            </a:r>
          </a:p>
          <a:p>
            <a:r>
              <a:rPr lang="en-US" altLang="en-GB" sz="1200" b="1" spc="-1" dirty="0">
                <a:solidFill>
                  <a:schemeClr val="dk1"/>
                </a:solidFill>
                <a:latin typeface="Times New Roman" panose="02020603050405020304" pitchFamily="18" charset="0"/>
                <a:ea typeface="Manrope"/>
                <a:cs typeface="Times New Roman" panose="02020603050405020304" pitchFamily="18" charset="0"/>
                <a:sym typeface="+mn-ea"/>
              </a:rPr>
              <a:t>Name – Bobby </a:t>
            </a:r>
            <a:r>
              <a:rPr lang="en-US" altLang="en-GB" sz="1200" b="1" spc="-1" dirty="0" err="1">
                <a:solidFill>
                  <a:schemeClr val="dk1"/>
                </a:solidFill>
                <a:latin typeface="Times New Roman" panose="02020603050405020304" pitchFamily="18" charset="0"/>
                <a:ea typeface="Manrope"/>
                <a:cs typeface="Times New Roman" panose="02020603050405020304" pitchFamily="18" charset="0"/>
                <a:sym typeface="+mn-ea"/>
              </a:rPr>
              <a:t>Karnik</a:t>
            </a:r>
            <a:r>
              <a:rPr lang="en-US" altLang="en-GB" sz="1200" b="1" spc="-1" dirty="0">
                <a:solidFill>
                  <a:schemeClr val="dk1"/>
                </a:solidFill>
                <a:latin typeface="Times New Roman" panose="02020603050405020304" pitchFamily="18" charset="0"/>
                <a:ea typeface="Manrope"/>
                <a:cs typeface="Times New Roman" panose="02020603050405020304" pitchFamily="18" charset="0"/>
                <a:sym typeface="+mn-ea"/>
              </a:rPr>
              <a:t>, Roll No – 202410116100051</a:t>
            </a:r>
            <a:endParaRPr lang="en-US" altLang="en-GB" sz="1200" b="1" spc="-1" dirty="0">
              <a:solidFill>
                <a:schemeClr val="dk1"/>
              </a:solidFill>
              <a:latin typeface="Times New Roman" panose="02020603050405020304" pitchFamily="18" charset="0"/>
              <a:ea typeface="Manrope"/>
              <a:cs typeface="Times New Roman" panose="02020603050405020304" pitchFamily="18" charset="0"/>
              <a:sym typeface="+mn-ea"/>
            </a:endParaRPr>
          </a:p>
          <a:p>
            <a:pPr algn="l"/>
            <a:r>
              <a:rPr lang="en-US" altLang="en-GB" sz="1200" b="1" spc="-1" dirty="0">
                <a:solidFill>
                  <a:schemeClr val="dk1"/>
                </a:solidFill>
                <a:latin typeface="Times New Roman" panose="02020603050405020304" pitchFamily="18" charset="0"/>
                <a:ea typeface="Manrope"/>
                <a:cs typeface="Times New Roman" panose="02020603050405020304" pitchFamily="18" charset="0"/>
                <a:sym typeface="+mn-ea"/>
              </a:rPr>
              <a:t>Name - Brijesh Sharma, Roll No </a:t>
            </a:r>
            <a:r>
              <a:rPr lang="en-US" altLang="en-GB" sz="1200" b="1" spc="-1" dirty="0" smtClean="0">
                <a:solidFill>
                  <a:schemeClr val="dk1"/>
                </a:solidFill>
                <a:latin typeface="Times New Roman" panose="02020603050405020304" pitchFamily="18" charset="0"/>
                <a:ea typeface="Manrope"/>
                <a:cs typeface="Times New Roman" panose="02020603050405020304" pitchFamily="18" charset="0"/>
                <a:sym typeface="+mn-ea"/>
              </a:rPr>
              <a:t>– 202410116100052			  </a:t>
            </a:r>
            <a:r>
              <a:rPr lang="en-IN" sz="1200" b="1" u="sng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Project </a:t>
            </a:r>
            <a:r>
              <a:rPr lang="en-IN" sz="1200" b="1" u="sng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Supervisor:</a:t>
            </a:r>
            <a:endParaRPr lang="en-IN" sz="12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en-GB" sz="1200" b="1" spc="-1" dirty="0">
                <a:solidFill>
                  <a:schemeClr val="dk1"/>
                </a:solidFill>
                <a:latin typeface="Times New Roman" panose="02020603050405020304" pitchFamily="18" charset="0"/>
                <a:ea typeface="Manrope"/>
                <a:cs typeface="Times New Roman" panose="02020603050405020304" pitchFamily="18" charset="0"/>
                <a:sym typeface="+mn-ea"/>
              </a:rPr>
              <a:t>Name – Devesh Alan, Roll No -202410116100061                        	        	  Prof. Mr. Vipin Kumar (Assistant prof)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/>
          <p:nvPr/>
        </p:nvSpPr>
        <p:spPr>
          <a:xfrm>
            <a:off x="7620" y="-10795"/>
            <a:ext cx="9128125" cy="86106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IN" sz="4800" b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  <a:sym typeface="+mn-ea"/>
              </a:rPr>
              <a:t>Modules (Contd.)</a:t>
            </a:r>
            <a:endParaRPr lang="en-IN" sz="4800" b="1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  <a:p>
            <a:pPr algn="ctr"/>
            <a:endParaRPr lang="en-GB" altLang="en-US" sz="4800" dirty="0"/>
          </a:p>
        </p:txBody>
      </p:sp>
      <p:sp>
        <p:nvSpPr>
          <p:cNvPr id="3" name="Text Box 2"/>
          <p:cNvSpPr txBox="1"/>
          <p:nvPr/>
        </p:nvSpPr>
        <p:spPr>
          <a:xfrm>
            <a:off x="646175" y="1017905"/>
            <a:ext cx="7851649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/>
              <a:t>Module 4: Backend Tech Stack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000" b="1" dirty="0"/>
              <a:t>Node.js</a:t>
            </a:r>
            <a:r>
              <a:rPr lang="en-IN" sz="2000" dirty="0"/>
              <a:t> (Server-side runtime)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000" b="1" dirty="0"/>
              <a:t>Express.js</a:t>
            </a:r>
            <a:r>
              <a:rPr lang="en-IN" sz="2000" dirty="0"/>
              <a:t> (Web framework for API development)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000" b="1" dirty="0"/>
              <a:t>MongoDB</a:t>
            </a:r>
            <a:r>
              <a:rPr lang="en-IN" sz="2000" dirty="0"/>
              <a:t> (NoSQL database for data storage)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000" b="1" dirty="0"/>
              <a:t>JWT Authentication</a:t>
            </a:r>
            <a:r>
              <a:rPr lang="en-IN" sz="2000" dirty="0"/>
              <a:t> (For secure user authentication)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000" b="1" dirty="0"/>
              <a:t>Mongoose</a:t>
            </a:r>
            <a:r>
              <a:rPr lang="en-IN" sz="2000" dirty="0"/>
              <a:t> (MongoDB object </a:t>
            </a:r>
            <a:r>
              <a:rPr lang="en-IN" sz="2000" dirty="0" err="1"/>
              <a:t>modeling</a:t>
            </a:r>
            <a:r>
              <a:rPr lang="en-IN" sz="2000" dirty="0"/>
              <a:t> for Node.js)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000" b="1" dirty="0"/>
              <a:t>Bcrypt.js</a:t>
            </a:r>
            <a:r>
              <a:rPr lang="en-IN" sz="2000" dirty="0"/>
              <a:t> (For password hashing)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000" b="1" dirty="0"/>
              <a:t>AES/GCM Encryption</a:t>
            </a:r>
            <a:r>
              <a:rPr lang="en-IN" sz="2000" dirty="0"/>
              <a:t> (For securing messages)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000" b="1" dirty="0"/>
              <a:t>UUID</a:t>
            </a:r>
            <a:r>
              <a:rPr lang="en-IN" sz="2000" dirty="0"/>
              <a:t> (For generating unique one-time message links)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GB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/>
          <p:nvPr/>
        </p:nvSpPr>
        <p:spPr>
          <a:xfrm>
            <a:off x="646177" y="951230"/>
            <a:ext cx="777849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Workflow Steps for AI Code Reviewer: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User uploads code or links a repository.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AI analyzes the code for bugs, vulnerabilities, and optimization opportunities.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The system provides suggestions for improvements, refactoring, and code quality.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The user reviews the AI's feedback, applies recommended changes, and approves the final code.</a:t>
            </a:r>
          </a:p>
        </p:txBody>
      </p:sp>
      <p:sp>
        <p:nvSpPr>
          <p:cNvPr id="3" name="Text Box 2"/>
          <p:cNvSpPr txBox="1"/>
          <p:nvPr/>
        </p:nvSpPr>
        <p:spPr>
          <a:xfrm>
            <a:off x="31115" y="67945"/>
            <a:ext cx="9064625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400" b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  <a:sym typeface="+mn-ea"/>
              </a:rPr>
              <a:t>Workflow/Gantt Chart</a:t>
            </a:r>
            <a:endParaRPr lang="en-IN" sz="4400" b="1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  <a:p>
            <a:pPr algn="ctr"/>
            <a:endParaRPr lang="en-GB" altLang="en-US" sz="4400" dirty="0"/>
          </a:p>
          <a:p>
            <a:pPr algn="ctr"/>
            <a:endParaRPr lang="en-GB" altLang="en-US" sz="44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/>
          <p:nvPr/>
        </p:nvSpPr>
        <p:spPr>
          <a:xfrm>
            <a:off x="23495" y="12065"/>
            <a:ext cx="909637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400" b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  <a:sym typeface="+mn-ea"/>
              </a:rPr>
              <a:t>Reports</a:t>
            </a:r>
            <a:endParaRPr lang="en-GB" altLang="en-US" sz="4400"/>
          </a:p>
        </p:txBody>
      </p:sp>
      <p:sp>
        <p:nvSpPr>
          <p:cNvPr id="3" name="Text Box 2"/>
          <p:cNvSpPr txBox="1"/>
          <p:nvPr/>
        </p:nvSpPr>
        <p:spPr>
          <a:xfrm>
            <a:off x="834834" y="998220"/>
            <a:ext cx="7473696" cy="243992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b="1" dirty="0"/>
              <a:t>Examples of Generated Reports for AI Code Reviewer: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Code Quality Report</a:t>
            </a:r>
            <a:r>
              <a:rPr lang="en-US" dirty="0"/>
              <a:t> (e.g., number of bugs detected, optimization suggestions).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Security Vulnerabilities Overview</a:t>
            </a:r>
            <a:r>
              <a:rPr lang="en-US" dirty="0"/>
              <a:t> (e.g., critical, high, and low-risk issues).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Code Improvement Analytics</a:t>
            </a:r>
            <a:r>
              <a:rPr lang="en-US" dirty="0"/>
              <a:t> (e.g., refactor suggestions, performance enhancements).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/>
          <p:cNvSpPr/>
          <p:nvPr/>
        </p:nvSpPr>
        <p:spPr bwMode="auto">
          <a:xfrm>
            <a:off x="1528364" y="1295574"/>
            <a:ext cx="6087272" cy="11068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6600" kern="100" dirty="0">
                <a:latin typeface="Cinzel" panose="00000500000000000000" charset="0"/>
                <a:ea typeface="Open Sans" panose="020B0606030504020204" charset="0"/>
                <a:cs typeface="Cinzel" panose="00000500000000000000" charset="0"/>
              </a:rPr>
              <a:t>THANK YOU</a:t>
            </a:r>
          </a:p>
        </p:txBody>
      </p:sp>
      <p:sp>
        <p:nvSpPr>
          <p:cNvPr id="80" name="文本框 79"/>
          <p:cNvSpPr txBox="1"/>
          <p:nvPr/>
        </p:nvSpPr>
        <p:spPr>
          <a:xfrm>
            <a:off x="3995057" y="4664984"/>
            <a:ext cx="1153886" cy="22987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kumimoji="0" sz="4800" b="0" i="0" u="none" strike="noStrike" cap="none" spc="0" normalizeH="0" baseline="0">
                <a:ln>
                  <a:noFill/>
                </a:ln>
                <a:solidFill>
                  <a:srgbClr val="FFF8DC"/>
                </a:solidFill>
                <a:effectLst/>
                <a:uLnTx/>
                <a:uFillTx/>
                <a:latin typeface="华文细黑" panose="02010600040101010101" charset="-122"/>
                <a:ea typeface="Microsoft YaHei Light" panose="020B0502040204020203" charset="-122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900" b="0" i="0" u="none" strike="noStrike" kern="1200" cap="none" spc="0" normalizeH="0" baseline="0" noProof="0">
                <a:ln>
                  <a:noFill/>
                </a:ln>
                <a:solidFill>
                  <a:srgbClr val="A47D69"/>
                </a:solidFill>
                <a:effectLst/>
                <a:uLnTx/>
                <a:uFillTx/>
                <a:latin typeface="Open Sans" panose="020B0606030504020204" charset="0"/>
                <a:ea typeface="Open Sans" panose="020B0606030504020204" charset="0"/>
                <a:cs typeface="Open Sans" panose="020B0606030504020204" charset="0"/>
              </a:rPr>
              <a:t>Add a main point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椭圆 44"/>
          <p:cNvSpPr/>
          <p:nvPr/>
        </p:nvSpPr>
        <p:spPr>
          <a:xfrm>
            <a:off x="5476044" y="1881300"/>
            <a:ext cx="269387" cy="269387"/>
          </a:xfrm>
          <a:prstGeom prst="ellipse">
            <a:avLst/>
          </a:prstGeom>
          <a:solidFill>
            <a:srgbClr val="FDDA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Open Sans" panose="020B0606030504020204" charset="0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5476044" y="766427"/>
            <a:ext cx="269387" cy="269387"/>
          </a:xfrm>
          <a:prstGeom prst="ellipse">
            <a:avLst/>
          </a:prstGeom>
          <a:solidFill>
            <a:srgbClr val="CEE7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Open Sans" panose="020B0606030504020204" charset="0"/>
            </a:endParaRPr>
          </a:p>
        </p:txBody>
      </p:sp>
      <p:sp>
        <p:nvSpPr>
          <p:cNvPr id="46" name="椭圆 45"/>
          <p:cNvSpPr/>
          <p:nvPr/>
        </p:nvSpPr>
        <p:spPr>
          <a:xfrm>
            <a:off x="5476044" y="4157969"/>
            <a:ext cx="269387" cy="269387"/>
          </a:xfrm>
          <a:prstGeom prst="ellipse">
            <a:avLst/>
          </a:prstGeom>
          <a:solidFill>
            <a:srgbClr val="FDDA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Open Sans" panose="020B0606030504020204" charset="0"/>
            </a:endParaRPr>
          </a:p>
        </p:txBody>
      </p:sp>
      <p:sp>
        <p:nvSpPr>
          <p:cNvPr id="47" name="椭圆 46"/>
          <p:cNvSpPr/>
          <p:nvPr/>
        </p:nvSpPr>
        <p:spPr>
          <a:xfrm>
            <a:off x="5476044" y="3043096"/>
            <a:ext cx="269387" cy="269387"/>
          </a:xfrm>
          <a:prstGeom prst="ellipse">
            <a:avLst/>
          </a:prstGeom>
          <a:solidFill>
            <a:srgbClr val="CEE7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Open Sans" panose="020B0606030504020204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2480764" y="0"/>
            <a:ext cx="4009390" cy="92202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</a:bodyPr>
          <a:lstStyle>
            <a:defPPr>
              <a:defRPr lang="en-US"/>
            </a:defPPr>
            <a:lvl1pPr algn="ctr">
              <a:defRPr sz="6000" kern="100">
                <a:solidFill>
                  <a:schemeClr val="bg1"/>
                </a:solidFill>
                <a:latin typeface="+mj-ea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en-IN" sz="5400" b="1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Tahoma" panose="020B0604030504040204" pitchFamily="34" charset="0"/>
                <a:sym typeface="+mn-ea"/>
              </a:rPr>
              <a:t>Content</a:t>
            </a:r>
            <a:endParaRPr lang="en-IN" altLang="en-US" sz="5400" b="1" dirty="0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ea typeface="Tahoma" panose="020B0604030504040204" pitchFamily="34" charset="0"/>
              <a:cs typeface="Cinzel" panose="00000500000000000000" charset="0"/>
              <a:sym typeface="+mn-ea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71120" y="943610"/>
            <a:ext cx="8968740" cy="4246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IN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  <a:sym typeface="+mn-ea"/>
              </a:rPr>
              <a:t>Introduction </a:t>
            </a:r>
            <a:endParaRPr lang="en-IN" kern="100" dirty="0"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lvl="0"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IN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  <a:sym typeface="+mn-ea"/>
              </a:rPr>
              <a:t>Literature Review </a:t>
            </a:r>
            <a:endParaRPr lang="en-IN" kern="100" dirty="0"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lvl="0"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IN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  <a:sym typeface="+mn-ea"/>
              </a:rPr>
              <a:t>Objective of the Project</a:t>
            </a:r>
            <a:endParaRPr lang="en-IN" kern="100" dirty="0"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lvl="0"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IN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  <a:sym typeface="+mn-ea"/>
              </a:rPr>
              <a:t>Technology</a:t>
            </a:r>
            <a:endParaRPr lang="en-IN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buFont typeface="Symbol" panose="05050102010706020507" pitchFamily="2" charset="2"/>
              <a:buChar char=""/>
            </a:pPr>
            <a:r>
              <a:rPr lang="en-IN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  <a:sym typeface="+mn-ea"/>
              </a:rPr>
              <a:t>Hardware Requirements (Development Environment, Server requirement (if required), Client requirement (if required).</a:t>
            </a:r>
            <a:endParaRPr lang="en-IN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buFont typeface="Symbol" panose="05050102010706020507" pitchFamily="2" charset="2"/>
              <a:buChar char=""/>
            </a:pPr>
            <a:r>
              <a:rPr lang="en-IN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  <a:sym typeface="+mn-ea"/>
              </a:rPr>
              <a:t>Software Requirements (Language and Platforms like Frameworks, VS code, Android Studio and </a:t>
            </a:r>
            <a:r>
              <a:rPr lang="en-IN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  <a:sym typeface="+mn-ea"/>
              </a:rPr>
              <a:t>Jupyter</a:t>
            </a:r>
            <a:r>
              <a:rPr lang="en-IN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  <a:sym typeface="+mn-ea"/>
              </a:rPr>
              <a:t> notebook etc. )</a:t>
            </a:r>
            <a:br>
              <a:rPr lang="en-IN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  <a:sym typeface="+mn-ea"/>
              </a:rPr>
            </a:br>
            <a:endParaRPr lang="en-IN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lvl="0"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IN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  <a:sym typeface="+mn-ea"/>
              </a:rPr>
              <a:t>Modules </a:t>
            </a:r>
            <a:endParaRPr lang="en-IN" kern="100" dirty="0"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lvl="0"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IN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  <a:sym typeface="+mn-ea"/>
              </a:rPr>
              <a:t>Workflow </a:t>
            </a:r>
            <a:endParaRPr lang="en-IN" kern="100" dirty="0"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IN" kern="10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  <a:sym typeface="+mn-ea"/>
              </a:rPr>
              <a:t>Reports (For Example: Project : Student Monitoring System, so reports like: Student Marks, Subjects, companies visit, and student appears in placement etc.)</a:t>
            </a:r>
            <a:endParaRPr lang="en-IN" kern="100" dirty="0"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lvl="0"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IN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  <a:sym typeface="+mn-ea"/>
              </a:rPr>
              <a:t>References</a:t>
            </a:r>
            <a:endParaRPr lang="en-IN" kern="100" dirty="0"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en-GB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文本框 79"/>
          <p:cNvSpPr txBox="1"/>
          <p:nvPr/>
        </p:nvSpPr>
        <p:spPr>
          <a:xfrm>
            <a:off x="3995057" y="4664984"/>
            <a:ext cx="1153886" cy="22987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kumimoji="0" sz="4800" b="0" i="0" u="none" strike="noStrike" cap="none" spc="0" normalizeH="0" baseline="0">
                <a:ln>
                  <a:noFill/>
                </a:ln>
                <a:solidFill>
                  <a:srgbClr val="FFF8DC"/>
                </a:solidFill>
                <a:effectLst/>
                <a:uLnTx/>
                <a:uFillTx/>
                <a:latin typeface="华文细黑" panose="02010600040101010101" charset="-122"/>
                <a:ea typeface="Microsoft YaHei Light" panose="020B0502040204020203" charset="-122"/>
              </a:defRPr>
            </a:lvl1pPr>
          </a:lstStyle>
          <a:p>
            <a:pPr algn="ctr"/>
            <a:r>
              <a:rPr lang="en-US" altLang="zh-CN" sz="900">
                <a:solidFill>
                  <a:srgbClr val="A47D69"/>
                </a:solidFill>
                <a:latin typeface="Open Sans" panose="020B0606030504020204" charset="0"/>
                <a:ea typeface="Open Sans" panose="020B0606030504020204" charset="0"/>
                <a:cs typeface="Open Sans" panose="020B0606030504020204" charset="0"/>
              </a:rPr>
              <a:t>Add a main point</a:t>
            </a:r>
          </a:p>
        </p:txBody>
      </p:sp>
      <p:sp>
        <p:nvSpPr>
          <p:cNvPr id="6" name="椭圆 5"/>
          <p:cNvSpPr/>
          <p:nvPr/>
        </p:nvSpPr>
        <p:spPr>
          <a:xfrm>
            <a:off x="4693024" y="1136277"/>
            <a:ext cx="369794" cy="369794"/>
          </a:xfrm>
          <a:prstGeom prst="ellipse">
            <a:avLst/>
          </a:prstGeom>
          <a:solidFill>
            <a:srgbClr val="CEE7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Open Sans" panose="020B0606030504020204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887220" y="0"/>
            <a:ext cx="5145405" cy="106553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IN" sz="5400" b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  <a:sym typeface="+mn-ea"/>
              </a:rPr>
              <a:t>Introduction</a:t>
            </a:r>
            <a:endParaRPr lang="en-IN" sz="7200" b="1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7200" b="1" i="0" kern="1200" cap="none" spc="0" normalizeH="0" baseline="0" noProof="0" dirty="0">
              <a:ln>
                <a:noFill/>
              </a:ln>
              <a:solidFill>
                <a:srgbClr val="A47D69"/>
              </a:solidFill>
              <a:uLnTx/>
              <a:uFillTx/>
              <a:latin typeface="Cinzel" panose="00000500000000000000" charset="0"/>
              <a:ea typeface="Open Sans" panose="020B0606030504020204" charset="0"/>
              <a:cs typeface="Cinzel" panose="00000500000000000000" charset="0"/>
              <a:sym typeface="+mn-lt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829057" y="1158240"/>
            <a:ext cx="726643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Bug Buster is an advanced code review and bug detection tool that helps developers identify and fix errors efficiently. </a:t>
            </a:r>
          </a:p>
          <a:p>
            <a:r>
              <a:rPr lang="en-US" alt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 real-time feedback and automated analysis, it enhances code quality, reduces debugging time, and streamlines development. </a:t>
            </a:r>
          </a:p>
          <a:p>
            <a:r>
              <a:rPr lang="en-US" alt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integrating AI-driven insights, Bug Buster ensures cleaner, more secure, and high-performance software.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4339999" y="2234697"/>
            <a:ext cx="3982815" cy="81851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defTabSz="685800">
              <a:lnSpc>
                <a:spcPct val="150000"/>
              </a:lnSpc>
              <a:buClr>
                <a:srgbClr val="E7E6E6">
                  <a:lumMod val="10000"/>
                </a:srgbClr>
              </a:buClr>
              <a:defRPr/>
            </a:pPr>
            <a:r>
              <a: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en Sans" panose="020B0606030504020204" charset="0"/>
                <a:ea typeface="Open Sans" panose="020B0606030504020204" charset="0"/>
                <a:cs typeface="Open Sans" panose="020B0606030504020204" charset="0"/>
                <a:sym typeface="+mn-lt"/>
              </a:rPr>
              <a:t>Presentations are communication tools that can be used as demonstrations, lectures, speeches, reports, and more. Most of the time, they're presented before an audience. </a:t>
            </a:r>
          </a:p>
        </p:txBody>
      </p:sp>
      <p:sp>
        <p:nvSpPr>
          <p:cNvPr id="11" name="PA_矩形 8"/>
          <p:cNvSpPr/>
          <p:nvPr>
            <p:custDataLst>
              <p:tags r:id="rId1"/>
            </p:custDataLst>
          </p:nvPr>
        </p:nvSpPr>
        <p:spPr>
          <a:xfrm>
            <a:off x="4326090" y="1762028"/>
            <a:ext cx="237934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l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>
                <a:solidFill>
                  <a:schemeClr val="bg1"/>
                </a:solidFill>
                <a:latin typeface="Open Sans" panose="020B0606030504020204" charset="0"/>
                <a:ea typeface="Open Sans" panose="020B0606030504020204" charset="0"/>
                <a:cs typeface="Open Sans" panose="020B0606030504020204" charset="0"/>
              </a:rPr>
              <a:t>Your Title Here </a:t>
            </a:r>
          </a:p>
        </p:txBody>
      </p:sp>
      <p:sp>
        <p:nvSpPr>
          <p:cNvPr id="3" name="文本框 2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224280" y="0"/>
            <a:ext cx="6927215" cy="718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/>
            <a:r>
              <a:rPr lang="en-IN" sz="4800" b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  <a:sym typeface="+mn-ea"/>
              </a:rPr>
              <a:t>Literature Review</a:t>
            </a:r>
            <a:endParaRPr lang="zh-CN" altLang="en-US" sz="4800" b="1">
              <a:solidFill>
                <a:srgbClr val="AD8555"/>
              </a:solidFill>
              <a:latin typeface="Cinzel" panose="00000500000000000000" charset="0"/>
              <a:ea typeface="Open Sans" panose="020B0606030504020204" charset="0"/>
              <a:cs typeface="Cinzel" panose="00000500000000000000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xmlns="" id="{CF25E0EE-643D-6D17-267A-C10195403B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4802" y="875123"/>
            <a:ext cx="8794395" cy="313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IN" b="1" dirty="0"/>
              <a:t>AI in Code Analysis &amp; NLP for Code Understanding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Automates bug detection, code optimization, and quality checks using machine </a:t>
            </a:r>
          </a:p>
          <a:p>
            <a:r>
              <a:rPr lang="en-IN" dirty="0"/>
              <a:t>learning.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Improves speed and accuracy in code reviews.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NLP helps AI understand code structure and context for better error detection</a:t>
            </a:r>
          </a:p>
          <a:p>
            <a:r>
              <a:rPr lang="en-IN" dirty="0"/>
              <a:t> and documentation.</a:t>
            </a:r>
          </a:p>
          <a:p>
            <a:endParaRPr lang="en-IN" dirty="0"/>
          </a:p>
          <a:p>
            <a:r>
              <a:rPr lang="en-IN" b="1" dirty="0"/>
              <a:t>Existing Systems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Tools like </a:t>
            </a:r>
            <a:r>
              <a:rPr lang="en-IN" dirty="0" err="1"/>
              <a:t>DeepCode</a:t>
            </a:r>
            <a:r>
              <a:rPr lang="en-IN" dirty="0"/>
              <a:t>, </a:t>
            </a:r>
            <a:r>
              <a:rPr lang="en-IN" dirty="0" err="1"/>
              <a:t>CodeGuru</a:t>
            </a:r>
            <a:r>
              <a:rPr lang="en-IN" dirty="0"/>
              <a:t>, and SonarQube automate code reviews.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Limitations: Limited customization, struggles with complex code logic, and</a:t>
            </a:r>
          </a:p>
          <a:p>
            <a:r>
              <a:rPr lang="en-IN" dirty="0"/>
              <a:t> language-specific support.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/>
          <p:nvPr/>
        </p:nvSpPr>
        <p:spPr>
          <a:xfrm>
            <a:off x="15240" y="36195"/>
            <a:ext cx="9112250" cy="8705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IN" sz="5400" b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  <a:sym typeface="+mn-ea"/>
              </a:rPr>
              <a:t>Objective of the Project</a:t>
            </a:r>
            <a:endParaRPr lang="en-IN" sz="5400" b="1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  <a:p>
            <a:pPr algn="ctr"/>
            <a:endParaRPr lang="en-GB" altLang="en-US" sz="5400"/>
          </a:p>
        </p:txBody>
      </p:sp>
      <p:sp>
        <p:nvSpPr>
          <p:cNvPr id="3" name="Text Box 2"/>
          <p:cNvSpPr txBox="1"/>
          <p:nvPr/>
        </p:nvSpPr>
        <p:spPr>
          <a:xfrm>
            <a:off x="797941" y="1279088"/>
            <a:ext cx="754684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Goal:</a:t>
            </a:r>
            <a:r>
              <a:rPr lang="en-US" alt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create a comprehensive, AI-powered code review tool that enhances software quality, security, and debugging efficiency.</a:t>
            </a:r>
          </a:p>
          <a:p>
            <a:r>
              <a:rPr lang="en-US" alt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AI-Powered Detection</a:t>
            </a:r>
            <a:r>
              <a:rPr lang="en-US" alt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Uses ML to detect patterns, reduce false positives, and predict bugs.</a:t>
            </a:r>
          </a:p>
          <a:p>
            <a:r>
              <a:rPr lang="en-US" alt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User-Friendly Interface </a:t>
            </a:r>
            <a:r>
              <a:rPr lang="en-US" alt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Intuitive UI for easy code upload, analysis, and debugging.</a:t>
            </a:r>
          </a:p>
          <a:p>
            <a:r>
              <a:rPr lang="en-US" alt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Multi-Language Support</a:t>
            </a:r>
            <a:r>
              <a:rPr lang="en-US" alt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Compatible with Python, Java, JavaScript, C++, and integrates with GitHub/GitLab.</a:t>
            </a:r>
          </a:p>
          <a:p>
            <a:r>
              <a:rPr lang="en-US" alt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CI/CD Integration</a:t>
            </a:r>
            <a:r>
              <a:rPr lang="en-US" alt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Supports automated code analysis in DevOps workflows.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文本框 79"/>
          <p:cNvSpPr txBox="1"/>
          <p:nvPr/>
        </p:nvSpPr>
        <p:spPr>
          <a:xfrm>
            <a:off x="3995057" y="4664984"/>
            <a:ext cx="1153886" cy="22987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kumimoji="0" sz="4800" b="0" i="0" u="none" strike="noStrike" cap="none" spc="0" normalizeH="0" baseline="0">
                <a:ln>
                  <a:noFill/>
                </a:ln>
                <a:solidFill>
                  <a:srgbClr val="FFF8DC"/>
                </a:solidFill>
                <a:effectLst/>
                <a:uLnTx/>
                <a:uFillTx/>
                <a:latin typeface="华文细黑" panose="02010600040101010101" charset="-122"/>
                <a:ea typeface="Microsoft YaHei Light" panose="020B0502040204020203" charset="-122"/>
              </a:defRPr>
            </a:lvl1pPr>
          </a:lstStyle>
          <a:p>
            <a:pPr algn="ctr"/>
            <a:r>
              <a:rPr lang="en-US" altLang="zh-CN" sz="900">
                <a:solidFill>
                  <a:srgbClr val="A47D69"/>
                </a:solidFill>
                <a:latin typeface="Open Sans" panose="020B0606030504020204" charset="0"/>
                <a:ea typeface="Open Sans" panose="020B0606030504020204" charset="0"/>
                <a:cs typeface="Open Sans" panose="020B0606030504020204" charset="0"/>
              </a:rPr>
              <a:t>Add a main point</a:t>
            </a:r>
          </a:p>
        </p:txBody>
      </p:sp>
      <p:sp>
        <p:nvSpPr>
          <p:cNvPr id="6" name="椭圆 5"/>
          <p:cNvSpPr/>
          <p:nvPr/>
        </p:nvSpPr>
        <p:spPr>
          <a:xfrm>
            <a:off x="4693024" y="1136277"/>
            <a:ext cx="369794" cy="369794"/>
          </a:xfrm>
          <a:prstGeom prst="ellipse">
            <a:avLst/>
          </a:prstGeom>
          <a:solidFill>
            <a:srgbClr val="CEE7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Open Sans" panose="020B0606030504020204" charset="0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15240" y="0"/>
            <a:ext cx="9129395" cy="10737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IN" sz="4400" b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  <a:sym typeface="+mn-ea"/>
              </a:rPr>
              <a:t>Technology (Hardware Requirements)</a:t>
            </a:r>
          </a:p>
          <a:p>
            <a:pPr algn="ctr"/>
            <a:endParaRPr lang="en-IN" sz="4400" b="1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  <a:p>
            <a:pPr algn="l"/>
            <a:endParaRPr lang="en-GB" altLang="en-US" sz="4400" dirty="0"/>
          </a:p>
        </p:txBody>
      </p:sp>
      <p:sp>
        <p:nvSpPr>
          <p:cNvPr id="3" name="Text Box 2"/>
          <p:cNvSpPr txBox="1"/>
          <p:nvPr/>
        </p:nvSpPr>
        <p:spPr>
          <a:xfrm>
            <a:off x="1194816" y="1516380"/>
            <a:ext cx="620572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Server Requirements: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Cloud-based hosting (e.g.</a:t>
            </a:r>
            <a:r>
              <a:rPr lang="en-US" sz="1600" b="1" dirty="0"/>
              <a:t> :</a:t>
            </a:r>
            <a:r>
              <a:rPr lang="en-US" sz="1600" dirty="0"/>
              <a:t> AWS (EC2, RDS), Google Cloud, </a:t>
            </a:r>
            <a:r>
              <a:rPr lang="en-US" sz="1600" dirty="0" err="1"/>
              <a:t>DigitalOcean</a:t>
            </a:r>
            <a:r>
              <a:rPr lang="en-US" sz="1600" dirty="0"/>
              <a:t>, or Azure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Client Requirements: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Standard browsers for accessing the web application (Chrome, Firefox). 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/>
          <p:nvPr/>
        </p:nvSpPr>
        <p:spPr>
          <a:xfrm>
            <a:off x="15240" y="12065"/>
            <a:ext cx="9112250" cy="142303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IN" sz="4400" b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  <a:sym typeface="+mn-ea"/>
              </a:rPr>
              <a:t>Technology (Software </a:t>
            </a:r>
          </a:p>
          <a:p>
            <a:pPr algn="ctr"/>
            <a:r>
              <a:rPr lang="en-IN" sz="4400" b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  <a:sym typeface="+mn-ea"/>
              </a:rPr>
              <a:t>Requirements)</a:t>
            </a:r>
            <a:endParaRPr lang="en-IN" sz="4400" b="1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  <a:p>
            <a:pPr algn="ctr"/>
            <a:endParaRPr lang="en-GB" altLang="en-US" sz="4400"/>
          </a:p>
        </p:txBody>
      </p:sp>
      <p:sp>
        <p:nvSpPr>
          <p:cNvPr id="3" name="Text Box 2"/>
          <p:cNvSpPr txBox="1"/>
          <p:nvPr/>
        </p:nvSpPr>
        <p:spPr>
          <a:xfrm>
            <a:off x="573025" y="1611630"/>
            <a:ext cx="815644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/>
              <a:t> Frontend</a:t>
            </a:r>
            <a:r>
              <a:rPr lang="en-IN" sz="2000"/>
              <a:t>: </a:t>
            </a:r>
            <a:r>
              <a:rPr lang="en-IN" sz="2000" smtClean="0"/>
              <a:t>React.js</a:t>
            </a:r>
            <a:endParaRPr lang="en-IN" sz="2000" dirty="0"/>
          </a:p>
          <a:p>
            <a:pPr>
              <a:buFont typeface="Arial" panose="020B0604020202020204" pitchFamily="34" charset="0"/>
              <a:buChar char="•"/>
            </a:pPr>
            <a:r>
              <a:rPr lang="en-IN" sz="2000" b="1" dirty="0"/>
              <a:t>Backend</a:t>
            </a:r>
            <a:r>
              <a:rPr lang="en-IN" sz="2000" dirty="0"/>
              <a:t>: Node.js, Express.js, MongoDB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000" b="1" dirty="0"/>
              <a:t>Platforms &amp; Tools</a:t>
            </a:r>
            <a:r>
              <a:rPr lang="en-IN" sz="2000" dirty="0"/>
              <a:t>: VS Code, Postman, Cloud Computing Platforms (e.g., AWS)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文本框 79"/>
          <p:cNvSpPr txBox="1"/>
          <p:nvPr/>
        </p:nvSpPr>
        <p:spPr>
          <a:xfrm>
            <a:off x="3995057" y="4664984"/>
            <a:ext cx="1153886" cy="22987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kumimoji="0" sz="4800" b="0" i="0" u="none" strike="noStrike" cap="none" spc="0" normalizeH="0" baseline="0">
                <a:ln>
                  <a:noFill/>
                </a:ln>
                <a:solidFill>
                  <a:srgbClr val="FFF8DC"/>
                </a:solidFill>
                <a:effectLst/>
                <a:uLnTx/>
                <a:uFillTx/>
                <a:latin typeface="华文细黑" panose="02010600040101010101" charset="-122"/>
                <a:ea typeface="Microsoft YaHei Light" panose="020B0502040204020203" charset="-122"/>
              </a:defRPr>
            </a:lvl1pPr>
          </a:lstStyle>
          <a:p>
            <a:pPr algn="ctr"/>
            <a:r>
              <a:rPr lang="en-US" altLang="zh-CN" sz="900">
                <a:solidFill>
                  <a:srgbClr val="A47D69"/>
                </a:solidFill>
                <a:latin typeface="Open Sans" panose="020B0606030504020204" charset="0"/>
                <a:ea typeface="Open Sans" panose="020B0606030504020204" charset="0"/>
                <a:cs typeface="Open Sans" panose="020B0606030504020204" charset="0"/>
              </a:rPr>
              <a:t>Add a main point</a:t>
            </a:r>
          </a:p>
        </p:txBody>
      </p:sp>
      <p:sp>
        <p:nvSpPr>
          <p:cNvPr id="6" name="椭圆 5"/>
          <p:cNvSpPr/>
          <p:nvPr/>
        </p:nvSpPr>
        <p:spPr>
          <a:xfrm>
            <a:off x="4693024" y="1136277"/>
            <a:ext cx="369794" cy="369794"/>
          </a:xfrm>
          <a:prstGeom prst="ellipse">
            <a:avLst/>
          </a:prstGeom>
          <a:solidFill>
            <a:srgbClr val="CEE7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Open Sans" panose="020B0606030504020204" charset="0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0" y="27940"/>
            <a:ext cx="9111615" cy="80518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IN" sz="4800" b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  <a:sym typeface="+mn-ea"/>
              </a:rPr>
              <a:t>Modules</a:t>
            </a:r>
            <a:endParaRPr lang="en-IN" b="1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  <a:p>
            <a:endParaRPr lang="en-GB" altLang="en-US"/>
          </a:p>
        </p:txBody>
      </p:sp>
      <p:sp>
        <p:nvSpPr>
          <p:cNvPr id="3" name="Text Box 2"/>
          <p:cNvSpPr txBox="1"/>
          <p:nvPr/>
        </p:nvSpPr>
        <p:spPr>
          <a:xfrm>
            <a:off x="39370" y="935355"/>
            <a:ext cx="901636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Module 1: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Database Schema</a:t>
            </a:r>
            <a:endParaRPr lang="en-I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Stores user details for authentication and tracking.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Tracks message access for security.</a:t>
            </a:r>
            <a:endParaRPr lang="en-IN" sz="2400" kern="100" dirty="0"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en-GB" alt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/>
          <p:nvPr/>
        </p:nvSpPr>
        <p:spPr>
          <a:xfrm>
            <a:off x="-7620" y="-3175"/>
            <a:ext cx="9143365" cy="91630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IN" sz="4800" b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  <a:sym typeface="+mn-ea"/>
              </a:rPr>
              <a:t>Modules (Contd.)</a:t>
            </a:r>
            <a:endParaRPr lang="en-IN" sz="4800" b="1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  <a:p>
            <a:pPr algn="ctr"/>
            <a:endParaRPr lang="en-GB" altLang="en-US" sz="4800"/>
          </a:p>
        </p:txBody>
      </p:sp>
      <p:sp>
        <p:nvSpPr>
          <p:cNvPr id="3" name="Text Box 2"/>
          <p:cNvSpPr txBox="1"/>
          <p:nvPr/>
        </p:nvSpPr>
        <p:spPr>
          <a:xfrm>
            <a:off x="15875" y="957580"/>
            <a:ext cx="9096375" cy="3046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   Module 2: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Security Implementation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UUIDs for Unique Links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JWT ensures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secure access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by encoding authentication and permissions.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None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Module 3: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Frontend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React.js / Basic HTML+CSS (if needed)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>
              <a:buFont typeface="Wingdings" panose="05000000000000000000" pitchFamily="2" charset="2"/>
              <a:buChar char="Ø"/>
              <a:tabLst>
                <a:tab pos="457200" algn="l"/>
              </a:tabLst>
            </a:pPr>
            <a:endParaRPr lang="en-IN" sz="2400" kern="100" dirty="0"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en-GB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PP_MARK_KEY" val="7bd07e95-e1be-49c5-9ffb-c17509c6dc48"/>
  <p:tag name="COMMONDATA" val="eyJoZGlkIjoiMmNmYmEwOWQ4Y2Q0M2IxMGZkNjI4ZjhkZDQyNzg1OTYifQ==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自定义 280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25066"/>
      </a:accent1>
      <a:accent2>
        <a:srgbClr val="44546A"/>
      </a:accent2>
      <a:accent3>
        <a:srgbClr val="D6CBC9"/>
      </a:accent3>
      <a:accent4>
        <a:srgbClr val="A59D9A"/>
      </a:accent4>
      <a:accent5>
        <a:srgbClr val="5B9BD5"/>
      </a:accent5>
      <a:accent6>
        <a:srgbClr val="70AD47"/>
      </a:accent6>
      <a:hlink>
        <a:srgbClr val="000000"/>
      </a:hlink>
      <a:folHlink>
        <a:srgbClr val="954F72"/>
      </a:folHlink>
    </a:clrScheme>
    <a:fontScheme name="Butler">
      <a:majorFont>
        <a:latin typeface="Open Sans"/>
        <a:ea typeface="汉仪大宋简"/>
        <a:cs typeface=""/>
      </a:majorFont>
      <a:minorFont>
        <a:latin typeface="Open Sans"/>
        <a:ea typeface="Open Sans"/>
        <a:cs typeface="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Open Sans"/>
        <a:ea typeface=""/>
        <a:cs typeface=""/>
        <a:font script="Jpan" typeface="ＭＳ Ｐゴシック"/>
        <a:font script="Hang" typeface="맑은 고딕"/>
        <a:font script="Hans" typeface="Open Sans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Open Sans"/>
        <a:ea typeface=""/>
        <a:cs typeface=""/>
        <a:font script="Jpan" typeface="ＭＳ Ｐゴシック"/>
        <a:font script="Hang" typeface="맑은 고딕"/>
        <a:font script="Hans" typeface="Open Sans"/>
        <a:font script="Hant" typeface="新細明體"/>
        <a:font script="Arab" typeface="Open Sans"/>
        <a:font script="Hebr" typeface="Open Sans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Open Sans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Open Sans"/>
        <a:ea typeface=""/>
        <a:cs typeface=""/>
        <a:font script="Jpan" typeface="游ゴシック"/>
        <a:font script="Hang" typeface="맑은 고딕"/>
        <a:font script="Hans" typeface="Open Sans"/>
        <a:font script="Hant" typeface="新細明體"/>
        <a:font script="Arab" typeface="Open Sans"/>
        <a:font script="Hebr" typeface="Open Sans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Open Sans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32</TotalTime>
  <Words>674</Words>
  <Application>Microsoft Office PowerPoint</Application>
  <PresentationFormat>On-screen Show (16:9)</PresentationFormat>
  <Paragraphs>88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3" baseType="lpstr">
      <vt:lpstr>Symbol</vt:lpstr>
      <vt:lpstr>Aptos</vt:lpstr>
      <vt:lpstr>Times New Roman</vt:lpstr>
      <vt:lpstr>Open Sans</vt:lpstr>
      <vt:lpstr>Arial</vt:lpstr>
      <vt:lpstr>Wingdings</vt:lpstr>
      <vt:lpstr>Cinzel</vt:lpstr>
      <vt:lpstr>Manrope</vt:lpstr>
      <vt:lpstr>Tahoma</vt:lpstr>
      <vt:lpstr>Office 主题​​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哒哒 熊猫</dc:creator>
  <cp:lastModifiedBy>Microsoft account</cp:lastModifiedBy>
  <cp:revision>693</cp:revision>
  <dcterms:created xsi:type="dcterms:W3CDTF">2019-01-15T03:31:00Z</dcterms:created>
  <dcterms:modified xsi:type="dcterms:W3CDTF">2025-05-28T05:18:14Z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2057-12.2.0.20341</vt:lpwstr>
  </property>
  <property fmtid="{D5CDD505-2E9C-101B-9397-08002B2CF9AE}" pid="3" name="ICV">
    <vt:lpwstr>4EFDBC57D98A47048045F9408E96CD3D_13</vt:lpwstr>
  </property>
</Properties>
</file>